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60" r:id="rId4"/>
    <p:sldId id="258" r:id="rId5"/>
    <p:sldId id="277" r:id="rId6"/>
    <p:sldId id="271" r:id="rId7"/>
    <p:sldId id="259" r:id="rId8"/>
    <p:sldId id="261" r:id="rId9"/>
    <p:sldId id="262" r:id="rId10"/>
    <p:sldId id="263" r:id="rId11"/>
    <p:sldId id="264" r:id="rId12"/>
    <p:sldId id="267" r:id="rId13"/>
    <p:sldId id="268" r:id="rId14"/>
    <p:sldId id="269" r:id="rId15"/>
    <p:sldId id="265" r:id="rId16"/>
    <p:sldId id="266" r:id="rId17"/>
    <p:sldId id="270" r:id="rId18"/>
    <p:sldId id="272" r:id="rId19"/>
    <p:sldId id="273" r:id="rId20"/>
    <p:sldId id="274" r:id="rId21"/>
    <p:sldId id="275" r:id="rId22"/>
    <p:sldId id="276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94694"/>
  </p:normalViewPr>
  <p:slideViewPr>
    <p:cSldViewPr snapToGrid="0" snapToObjects="1">
      <p:cViewPr varScale="1">
        <p:scale>
          <a:sx n="133" d="100"/>
          <a:sy n="133" d="100"/>
        </p:scale>
        <p:origin x="-104" y="-4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84DE9B-D0A1-A74B-BEF4-7BF30BF780AA}" type="datetimeFigureOut">
              <a:rPr lang="en-US" smtClean="0"/>
              <a:t>5/19/19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76B89B-2A3F-6749-A1CE-B809F675C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08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qDbpYUbf3e0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rbes.com/sites/kalevleetaru/2019/03/07/how-data-scientists-turned-against-statistics/" TargetMode="External"/><Relationship Id="rId4" Type="http://schemas.openxmlformats.org/officeDocument/2006/relationships/hyperlink" Target="https://www.edureka.co/blog/interview-questions/data-science-interview-questions/" TargetMode="External"/><Relationship Id="rId5" Type="http://schemas.openxmlformats.org/officeDocument/2006/relationships/hyperlink" Target="https://datascience.berkeley.edu/about/what-is-data-science/" TargetMode="External"/><Relationship Id="rId6" Type="http://schemas.openxmlformats.org/officeDocument/2006/relationships/hyperlink" Target="https://www.kaggle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proprofs.com/quiz-school/story.php?title=mje0mdi4nahu4r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Science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What is Machine Learning</a:t>
            </a:r>
            <a:r>
              <a:rPr lang="en-US" dirty="0" smtClean="0"/>
              <a:t>?</a:t>
            </a:r>
            <a:br>
              <a:rPr lang="en-US" dirty="0" smtClean="0"/>
            </a:br>
            <a:r>
              <a:rPr lang="en-US" sz="2200" dirty="0" smtClean="0"/>
              <a:t>A quick overview of what’s to come in this Summer Data Science Program</a:t>
            </a:r>
            <a:endParaRPr lang="en-US" sz="2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Adriano </a:t>
            </a:r>
            <a:r>
              <a:rPr lang="en-US" dirty="0" err="1"/>
              <a:t>zambom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603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4456441"/>
          </a:xfrm>
        </p:spPr>
        <p:txBody>
          <a:bodyPr>
            <a:normAutofit/>
          </a:bodyPr>
          <a:lstStyle/>
          <a:p>
            <a:r>
              <a:rPr lang="en-US" sz="2200" dirty="0"/>
              <a:t>Example: Speech recognition: </a:t>
            </a:r>
          </a:p>
          <a:p>
            <a:endParaRPr lang="en-US" sz="2200" dirty="0"/>
          </a:p>
          <a:p>
            <a:r>
              <a:rPr lang="en-US" sz="2200" dirty="0"/>
              <a:t>Goal: identify words spoken according to speech signals </a:t>
            </a:r>
          </a:p>
          <a:p>
            <a:r>
              <a:rPr lang="en-US" sz="2200" dirty="0"/>
              <a:t> Automatic voice recognition systems used by airline companies </a:t>
            </a:r>
          </a:p>
          <a:p>
            <a:r>
              <a:rPr lang="en-US" sz="2200" dirty="0"/>
              <a:t> Automatic stock price reporting </a:t>
            </a:r>
          </a:p>
          <a:p>
            <a:r>
              <a:rPr lang="en-US" sz="2200" dirty="0"/>
              <a:t>Raw data: voice recordings from text reading (we know the text).</a:t>
            </a:r>
          </a:p>
          <a:p>
            <a:endParaRPr lang="en-US" sz="2200" dirty="0"/>
          </a:p>
          <a:p>
            <a:r>
              <a:rPr lang="en-US" sz="2200" dirty="0"/>
              <a:t>Challenge: A new recording comes in, can we identify what he/she said?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825336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4456441"/>
          </a:xfrm>
        </p:spPr>
        <p:txBody>
          <a:bodyPr>
            <a:noAutofit/>
          </a:bodyPr>
          <a:lstStyle/>
          <a:p>
            <a:r>
              <a:rPr lang="en-US" sz="2200" dirty="0"/>
              <a:t>Example: DNA Expression Microarray: </a:t>
            </a:r>
          </a:p>
          <a:p>
            <a:endParaRPr lang="en-US" sz="2200" dirty="0"/>
          </a:p>
          <a:p>
            <a:r>
              <a:rPr lang="en-US" sz="2200" dirty="0"/>
              <a:t> Goal: identify disease or tissue types </a:t>
            </a:r>
          </a:p>
          <a:p>
            <a:r>
              <a:rPr lang="en-US" sz="2200" dirty="0"/>
              <a:t> Raw data: for each sample taken from a tissue of a particular disease type, the expression levels of a large collection of genes are measured. </a:t>
            </a:r>
          </a:p>
          <a:p>
            <a:r>
              <a:rPr lang="en-US" sz="2200" dirty="0"/>
              <a:t> Input data: cleaned-up gene expression data </a:t>
            </a:r>
          </a:p>
          <a:p>
            <a:pPr marL="285750" lvl="1"/>
            <a:r>
              <a:rPr lang="en-US" sz="2200" dirty="0"/>
              <a:t> Example data set: 4026 genes, 96 samples taken from 9 classes of tissues ( we know the classes)</a:t>
            </a:r>
          </a:p>
          <a:p>
            <a:endParaRPr lang="en-US" sz="2200" dirty="0"/>
          </a:p>
          <a:p>
            <a:r>
              <a:rPr lang="en-US" sz="2200" dirty="0"/>
              <a:t>Challenge: Given a person’s gene expression, can we say what type of tissue he/she has (cancer/no cancer)?</a:t>
            </a:r>
          </a:p>
        </p:txBody>
      </p:sp>
    </p:spTree>
    <p:extLst>
      <p:ext uri="{BB962C8B-B14F-4D97-AF65-F5344CB8AC3E}">
        <p14:creationId xmlns:p14="http://schemas.microsoft.com/office/powerpoint/2010/main" val="2498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1604173"/>
            <a:ext cx="4609070" cy="5199607"/>
          </a:xfrm>
        </p:spPr>
      </p:pic>
    </p:spTree>
    <p:extLst>
      <p:ext uri="{BB962C8B-B14F-4D97-AF65-F5344CB8AC3E}">
        <p14:creationId xmlns:p14="http://schemas.microsoft.com/office/powerpoint/2010/main" val="13625477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573" y="1966870"/>
            <a:ext cx="6091880" cy="4891130"/>
          </a:xfrm>
        </p:spPr>
      </p:pic>
    </p:spTree>
    <p:extLst>
      <p:ext uri="{BB962C8B-B14F-4D97-AF65-F5344CB8AC3E}">
        <p14:creationId xmlns:p14="http://schemas.microsoft.com/office/powerpoint/2010/main" val="11101713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341" y="2794457"/>
            <a:ext cx="5104206" cy="4063543"/>
          </a:xfrm>
        </p:spPr>
      </p:pic>
      <p:sp>
        <p:nvSpPr>
          <p:cNvPr id="5" name="Rectangle 4"/>
          <p:cNvSpPr/>
          <p:nvPr/>
        </p:nvSpPr>
        <p:spPr>
          <a:xfrm>
            <a:off x="339590" y="1696535"/>
            <a:ext cx="11175880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This famous (Fisher's or Anderson's) iris data set gives the measurements in centimeters of the variables sepal length </a:t>
            </a:r>
          </a:p>
          <a:p>
            <a:r>
              <a:rPr lang="en-US" dirty="0"/>
              <a:t>and width and petal length and width, respectively, for 50 flowers from each of 3 species of iris. </a:t>
            </a:r>
          </a:p>
          <a:p>
            <a:endParaRPr lang="en-US" dirty="0"/>
          </a:p>
          <a:p>
            <a:r>
              <a:rPr lang="en-US" dirty="0"/>
              <a:t>The species are Iris </a:t>
            </a:r>
            <a:r>
              <a:rPr lang="en-US" dirty="0" err="1"/>
              <a:t>setosa</a:t>
            </a:r>
            <a:r>
              <a:rPr lang="en-US" dirty="0"/>
              <a:t>, versicolor, and </a:t>
            </a:r>
            <a:r>
              <a:rPr lang="en-US" dirty="0" err="1"/>
              <a:t>virginica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Let’s look at this</a:t>
            </a:r>
          </a:p>
          <a:p>
            <a:r>
              <a:rPr lang="en-US" dirty="0"/>
              <a:t>Dataset in R</a:t>
            </a:r>
          </a:p>
        </p:txBody>
      </p:sp>
    </p:spTree>
    <p:extLst>
      <p:ext uri="{BB962C8B-B14F-4D97-AF65-F5344CB8AC3E}">
        <p14:creationId xmlns:p14="http://schemas.microsoft.com/office/powerpoint/2010/main" val="7264322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b="1" u="sng" dirty="0"/>
              <a:t>Regression: </a:t>
            </a:r>
            <a:r>
              <a:rPr lang="en-US" sz="2200" dirty="0"/>
              <a:t>Your outcome is a continuous variable</a:t>
            </a:r>
          </a:p>
          <a:p>
            <a:endParaRPr lang="en-US" sz="2200" dirty="0"/>
          </a:p>
          <a:p>
            <a:r>
              <a:rPr lang="en-US" sz="2200" dirty="0"/>
              <a:t>We have the information X, and the outcome Y.</a:t>
            </a:r>
          </a:p>
          <a:p>
            <a:r>
              <a:rPr lang="en-US" sz="2200" dirty="0"/>
              <a:t>For example the outcome Y may be: cholesterol level, height, size, distance, yield, </a:t>
            </a:r>
            <a:r>
              <a:rPr lang="en-US" sz="2200" dirty="0" err="1"/>
              <a:t>etc</a:t>
            </a:r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995" y="3627051"/>
            <a:ext cx="4136642" cy="3230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053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660153"/>
            <a:ext cx="10131425" cy="3649133"/>
          </a:xfrm>
        </p:spPr>
        <p:txBody>
          <a:bodyPr>
            <a:normAutofit/>
          </a:bodyPr>
          <a:lstStyle/>
          <a:p>
            <a:r>
              <a:rPr lang="en-US" sz="2200" b="1" u="sng" dirty="0"/>
              <a:t>Regression Example</a:t>
            </a:r>
            <a:r>
              <a:rPr lang="en-US" sz="2200" dirty="0"/>
              <a:t>: </a:t>
            </a:r>
            <a:r>
              <a:rPr lang="en-US" sz="2200" b="1" dirty="0"/>
              <a:t>Speed and Stopping Distances of Cars</a:t>
            </a:r>
          </a:p>
          <a:p>
            <a:endParaRPr lang="en-US" sz="2200" b="1" dirty="0"/>
          </a:p>
          <a:p>
            <a:r>
              <a:rPr lang="en-US" sz="2200" dirty="0"/>
              <a:t>The data (in R) give the speed of cars </a:t>
            </a:r>
          </a:p>
          <a:p>
            <a:r>
              <a:rPr lang="en-US" sz="2200" dirty="0"/>
              <a:t>and the distances taken to stop. </a:t>
            </a:r>
          </a:p>
          <a:p>
            <a:r>
              <a:rPr lang="en-US" sz="2200" dirty="0"/>
              <a:t>Note that the data were recorded in the 1920s.</a:t>
            </a:r>
          </a:p>
          <a:p>
            <a:endParaRPr lang="en-US" sz="2200" dirty="0"/>
          </a:p>
          <a:p>
            <a:r>
              <a:rPr lang="en-US" sz="2200" dirty="0"/>
              <a:t>Let’s take a look at this data in R.</a:t>
            </a:r>
          </a:p>
          <a:p>
            <a:endParaRPr lang="en-US" sz="2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7998" y="2065867"/>
            <a:ext cx="4663786" cy="4604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567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Usually we want to:</a:t>
            </a:r>
          </a:p>
          <a:p>
            <a:endParaRPr lang="en-US" sz="2200" dirty="0"/>
          </a:p>
          <a:p>
            <a:r>
              <a:rPr lang="en-US" sz="2200" dirty="0"/>
              <a:t>Cluster or group people or items</a:t>
            </a:r>
          </a:p>
          <a:p>
            <a:r>
              <a:rPr lang="en-US" sz="2200" dirty="0"/>
              <a:t>Visually explore their characteristics</a:t>
            </a:r>
          </a:p>
          <a:p>
            <a:r>
              <a:rPr lang="en-US" sz="2200" dirty="0"/>
              <a:t>Estimate densities</a:t>
            </a:r>
          </a:p>
        </p:txBody>
      </p:sp>
    </p:spTree>
    <p:extLst>
      <p:ext uri="{BB962C8B-B14F-4D97-AF65-F5344CB8AC3E}">
        <p14:creationId xmlns:p14="http://schemas.microsoft.com/office/powerpoint/2010/main" val="20891378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4715933"/>
          </a:xfrm>
        </p:spPr>
        <p:txBody>
          <a:bodyPr>
            <a:normAutofit lnSpcReduction="10000"/>
          </a:bodyPr>
          <a:lstStyle/>
          <a:p>
            <a:pPr lvl="0"/>
            <a:r>
              <a:rPr lang="en-US" sz="2400" dirty="0"/>
              <a:t>Common techniques:</a:t>
            </a:r>
          </a:p>
          <a:p>
            <a:pPr lvl="0"/>
            <a:endParaRPr lang="en-US" sz="2400" dirty="0"/>
          </a:p>
          <a:p>
            <a:pPr lvl="0"/>
            <a:r>
              <a:rPr lang="en-US" sz="2400" dirty="0"/>
              <a:t>Dimension reduction</a:t>
            </a:r>
          </a:p>
          <a:p>
            <a:pPr lvl="0"/>
            <a:r>
              <a:rPr lang="en-US" sz="2400" dirty="0"/>
              <a:t>Principal Component Analysis (PCA)</a:t>
            </a:r>
          </a:p>
          <a:p>
            <a:pPr lvl="0"/>
            <a:r>
              <a:rPr lang="en-US" sz="2400" dirty="0"/>
              <a:t>Factor Analysis </a:t>
            </a:r>
          </a:p>
          <a:p>
            <a:pPr lvl="0"/>
            <a:r>
              <a:rPr lang="en-US" sz="2400" dirty="0"/>
              <a:t>Clustering</a:t>
            </a:r>
          </a:p>
          <a:p>
            <a:pPr lvl="1"/>
            <a:r>
              <a:rPr lang="en-US" sz="2200" dirty="0"/>
              <a:t>K-means algorithm</a:t>
            </a:r>
          </a:p>
          <a:p>
            <a:pPr lvl="1"/>
            <a:r>
              <a:rPr lang="en-US" sz="2200" dirty="0"/>
              <a:t>Hierarchical clustering, </a:t>
            </a:r>
          </a:p>
          <a:p>
            <a:pPr lvl="1"/>
            <a:r>
              <a:rPr lang="en-US" sz="2200" dirty="0"/>
              <a:t>Gaussian mixture models, </a:t>
            </a:r>
          </a:p>
          <a:p>
            <a:pPr lvl="1"/>
            <a:r>
              <a:rPr lang="en-US" sz="2200" dirty="0"/>
              <a:t>Hidden Markov Models</a:t>
            </a:r>
          </a:p>
        </p:txBody>
      </p:sp>
    </p:spTree>
    <p:extLst>
      <p:ext uri="{BB962C8B-B14F-4D97-AF65-F5344CB8AC3E}">
        <p14:creationId xmlns:p14="http://schemas.microsoft.com/office/powerpoint/2010/main" val="12834380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Learning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7603" y="778476"/>
            <a:ext cx="5687043" cy="6236041"/>
          </a:xfrm>
        </p:spPr>
      </p:pic>
      <p:sp>
        <p:nvSpPr>
          <p:cNvPr id="5" name="Rectangle 4"/>
          <p:cNvSpPr/>
          <p:nvPr/>
        </p:nvSpPr>
        <p:spPr>
          <a:xfrm>
            <a:off x="685801" y="2065867"/>
            <a:ext cx="24102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Example: Cluster curves</a:t>
            </a:r>
          </a:p>
        </p:txBody>
      </p:sp>
    </p:spTree>
    <p:extLst>
      <p:ext uri="{BB962C8B-B14F-4D97-AF65-F5344CB8AC3E}">
        <p14:creationId xmlns:p14="http://schemas.microsoft.com/office/powerpoint/2010/main" val="1349062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Machine learning is a set of statistical and computer science techniques that use data to recognize patterns and predict future outcomes.</a:t>
            </a:r>
          </a:p>
          <a:p>
            <a:endParaRPr lang="en-US" sz="2200" dirty="0"/>
          </a:p>
          <a:p>
            <a:r>
              <a:rPr lang="en-US" sz="2200" dirty="0"/>
              <a:t>These predictions are based on models from sample inputs (data).</a:t>
            </a:r>
          </a:p>
          <a:p>
            <a:endParaRPr lang="en-US" sz="2200" dirty="0"/>
          </a:p>
          <a:p>
            <a:r>
              <a:rPr lang="en-US" sz="2200" dirty="0"/>
              <a:t>This is closely related to artificial intelligence (AI)</a:t>
            </a:r>
          </a:p>
        </p:txBody>
      </p:sp>
    </p:spTree>
    <p:extLst>
      <p:ext uri="{BB962C8B-B14F-4D97-AF65-F5344CB8AC3E}">
        <p14:creationId xmlns:p14="http://schemas.microsoft.com/office/powerpoint/2010/main" val="1063964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Learning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1" y="2065867"/>
            <a:ext cx="24102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Example: Cluster curves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718" y="1816443"/>
            <a:ext cx="8984936" cy="5270947"/>
          </a:xfrm>
        </p:spPr>
      </p:pic>
    </p:spTree>
    <p:extLst>
      <p:ext uri="{BB962C8B-B14F-4D97-AF65-F5344CB8AC3E}">
        <p14:creationId xmlns:p14="http://schemas.microsoft.com/office/powerpoint/2010/main" val="20542046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Learning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890" y="1612555"/>
            <a:ext cx="5140411" cy="5245445"/>
          </a:xfrm>
        </p:spPr>
      </p:pic>
      <p:sp>
        <p:nvSpPr>
          <p:cNvPr id="6" name="Rectangle 5"/>
          <p:cNvSpPr/>
          <p:nvPr/>
        </p:nvSpPr>
        <p:spPr>
          <a:xfrm>
            <a:off x="7209919" y="3252651"/>
            <a:ext cx="34925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Let’s take a look at package </a:t>
            </a:r>
            <a:r>
              <a:rPr lang="en-US" dirty="0" err="1"/>
              <a:t>fda</a:t>
            </a:r>
            <a:r>
              <a:rPr lang="en-US" dirty="0"/>
              <a:t> in R</a:t>
            </a:r>
          </a:p>
        </p:txBody>
      </p:sp>
    </p:spTree>
    <p:extLst>
      <p:ext uri="{BB962C8B-B14F-4D97-AF65-F5344CB8AC3E}">
        <p14:creationId xmlns:p14="http://schemas.microsoft.com/office/powerpoint/2010/main" val="14858900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Learning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843" y="1337733"/>
            <a:ext cx="5609967" cy="5596450"/>
          </a:xfrm>
        </p:spPr>
      </p:pic>
      <p:sp>
        <p:nvSpPr>
          <p:cNvPr id="5" name="Rectangle 4"/>
          <p:cNvSpPr/>
          <p:nvPr/>
        </p:nvSpPr>
        <p:spPr>
          <a:xfrm>
            <a:off x="6054810" y="2329934"/>
            <a:ext cx="57844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A list containing the heights of 39 boys and 54 girls </a:t>
            </a:r>
          </a:p>
          <a:p>
            <a:r>
              <a:rPr lang="en-US" dirty="0"/>
              <a:t>from age 1 to 18 and the ages at which they were collected.</a:t>
            </a:r>
          </a:p>
        </p:txBody>
      </p:sp>
    </p:spTree>
    <p:extLst>
      <p:ext uri="{BB962C8B-B14F-4D97-AF65-F5344CB8AC3E}">
        <p14:creationId xmlns:p14="http://schemas.microsoft.com/office/powerpoint/2010/main" val="6931822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interesting videos</a:t>
            </a:r>
          </a:p>
        </p:txBody>
      </p:sp>
      <p:sp>
        <p:nvSpPr>
          <p:cNvPr id="5" name="Rectangle 4"/>
          <p:cNvSpPr/>
          <p:nvPr/>
        </p:nvSpPr>
        <p:spPr>
          <a:xfrm>
            <a:off x="6054810" y="23299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https://www.youtube.com/watch?v=qDbpYUbf3e0</a:t>
            </a:r>
            <a:endParaRPr lang="en-US" dirty="0"/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/>
              <a:t>=hfO6iRj-GZo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1277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1. Take this quiz: </a:t>
            </a:r>
            <a:r>
              <a:rPr lang="en-US" dirty="0" smtClean="0">
                <a:hlinkClick r:id="rId2"/>
              </a:rPr>
              <a:t>link</a:t>
            </a:r>
            <a:r>
              <a:rPr lang="en-US" dirty="0" smtClean="0"/>
              <a:t> – This is just to see how much of data science you know – Don</a:t>
            </a:r>
            <a:r>
              <a:rPr lang="fr-FR" dirty="0" smtClean="0"/>
              <a:t>’</a:t>
            </a:r>
            <a:r>
              <a:rPr lang="en-US" dirty="0" smtClean="0"/>
              <a:t>t worry if you don</a:t>
            </a:r>
            <a:r>
              <a:rPr lang="fr-FR" dirty="0" smtClean="0"/>
              <a:t>’</a:t>
            </a:r>
            <a:r>
              <a:rPr lang="en-US" dirty="0" smtClean="0"/>
              <a:t>t know the answers.</a:t>
            </a:r>
          </a:p>
          <a:p>
            <a:endParaRPr lang="en-US" dirty="0"/>
          </a:p>
          <a:p>
            <a:r>
              <a:rPr lang="en-US" dirty="0" smtClean="0"/>
              <a:t>2. Readings:</a:t>
            </a:r>
          </a:p>
          <a:p>
            <a:r>
              <a:rPr lang="en-US" dirty="0" smtClean="0"/>
              <a:t>A) Read this carefully: </a:t>
            </a:r>
            <a:r>
              <a:rPr lang="en-US" dirty="0">
                <a:hlinkClick r:id="rId3"/>
              </a:rPr>
              <a:t>Data Science and </a:t>
            </a:r>
            <a:r>
              <a:rPr lang="en-US" dirty="0" smtClean="0">
                <a:hlinkClick r:id="rId3"/>
              </a:rPr>
              <a:t>Statistics</a:t>
            </a:r>
            <a:endParaRPr lang="en-US" dirty="0" smtClean="0"/>
          </a:p>
          <a:p>
            <a:r>
              <a:rPr lang="en-US" dirty="0" smtClean="0"/>
              <a:t>B) Read about the questions that come up in interviews: </a:t>
            </a:r>
            <a:r>
              <a:rPr lang="en-US" dirty="0" smtClean="0">
                <a:hlinkClick r:id="rId4"/>
              </a:rPr>
              <a:t>here</a:t>
            </a:r>
            <a:endParaRPr lang="en-US" dirty="0" smtClean="0"/>
          </a:p>
          <a:p>
            <a:r>
              <a:rPr lang="en-US" dirty="0" smtClean="0"/>
              <a:t>C) Take a look at this Berkeley description of Data Science: </a:t>
            </a:r>
            <a:r>
              <a:rPr lang="en-US" dirty="0" smtClean="0">
                <a:hlinkClick r:id="rId5"/>
              </a:rPr>
              <a:t>here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3. Explore </a:t>
            </a:r>
            <a:r>
              <a:rPr lang="en-US" dirty="0" err="1" smtClean="0"/>
              <a:t>Kaggle</a:t>
            </a:r>
            <a:endParaRPr lang="en-US" dirty="0" smtClean="0"/>
          </a:p>
          <a:p>
            <a:r>
              <a:rPr lang="en-US" dirty="0">
                <a:hlinkClick r:id="rId6"/>
              </a:rPr>
              <a:t>https://www.kaggle.com</a:t>
            </a:r>
            <a:r>
              <a:rPr lang="en-US" dirty="0" smtClean="0">
                <a:hlinkClick r:id="rId6"/>
              </a:rPr>
              <a:t>/</a:t>
            </a:r>
            <a:endParaRPr lang="en-US" dirty="0" smtClean="0"/>
          </a:p>
          <a:p>
            <a:r>
              <a:rPr lang="en-US" dirty="0" smtClean="0"/>
              <a:t>If you have never visited this website, you should definitely spend some time there.</a:t>
            </a:r>
          </a:p>
          <a:p>
            <a:r>
              <a:rPr lang="en-US" dirty="0" smtClean="0"/>
              <a:t>Choose a data set that you like. We may use it, analyze it during the next few of weeks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159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9892" y="1542619"/>
            <a:ext cx="4979773" cy="5266896"/>
          </a:xfrm>
        </p:spPr>
      </p:pic>
    </p:spTree>
    <p:extLst>
      <p:ext uri="{BB962C8B-B14F-4D97-AF65-F5344CB8AC3E}">
        <p14:creationId xmlns:p14="http://schemas.microsoft.com/office/powerpoint/2010/main" val="2093585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692877"/>
            <a:ext cx="10131425" cy="5165124"/>
          </a:xfrm>
        </p:spPr>
        <p:txBody>
          <a:bodyPr>
            <a:normAutofit/>
          </a:bodyPr>
          <a:lstStyle/>
          <a:p>
            <a:r>
              <a:rPr lang="en-US" sz="2200" dirty="0"/>
              <a:t>Let’s focus on two aspects: Supervised vs Unsupervised Learning</a:t>
            </a:r>
          </a:p>
          <a:p>
            <a:endParaRPr lang="en-US" sz="2200" dirty="0"/>
          </a:p>
          <a:p>
            <a:r>
              <a:rPr lang="en-US" sz="2200" dirty="0"/>
              <a:t>Supervised Learning: Besides the data on each person (object) we also know an outcome</a:t>
            </a:r>
          </a:p>
          <a:p>
            <a:pPr lvl="1"/>
            <a:r>
              <a:rPr lang="en-US" sz="2200" dirty="0"/>
              <a:t>Can we use the data to classify according to the outcome or predict the outcome?</a:t>
            </a:r>
          </a:p>
          <a:p>
            <a:endParaRPr lang="en-US" sz="2200" dirty="0"/>
          </a:p>
          <a:p>
            <a:r>
              <a:rPr lang="en-US" sz="2200" dirty="0"/>
              <a:t>Unsupervised Learning: Want to learn about the structure of the data</a:t>
            </a:r>
          </a:p>
          <a:p>
            <a:pPr lvl="1"/>
            <a:r>
              <a:rPr lang="en-US" sz="2200" dirty="0"/>
              <a:t>Can people be clustered according to their characteristics?</a:t>
            </a:r>
          </a:p>
        </p:txBody>
      </p:sp>
    </p:spTree>
    <p:extLst>
      <p:ext uri="{BB962C8B-B14F-4D97-AF65-F5344CB8AC3E}">
        <p14:creationId xmlns:p14="http://schemas.microsoft.com/office/powerpoint/2010/main" val="7998427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1152" y="-403654"/>
            <a:ext cx="10131425" cy="1456267"/>
          </a:xfrm>
        </p:spPr>
        <p:txBody>
          <a:bodyPr>
            <a:normAutofit/>
          </a:bodyPr>
          <a:lstStyle/>
          <a:p>
            <a:r>
              <a:rPr lang="en-US" sz="3000" dirty="0"/>
              <a:t>Supervised learning                 Unsupervised Learning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71" y="644803"/>
            <a:ext cx="9692976" cy="3198148"/>
          </a:xfr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106232"/>
              </p:ext>
            </p:extLst>
          </p:nvPr>
        </p:nvGraphicFramePr>
        <p:xfrm>
          <a:off x="871152" y="4355756"/>
          <a:ext cx="4418226" cy="25022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274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7274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47274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278027">
                <a:tc>
                  <a:txBody>
                    <a:bodyPr/>
                    <a:lstStyle/>
                    <a:p>
                      <a:r>
                        <a:rPr lang="en-US" sz="1000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78027">
                <a:tc>
                  <a:txBody>
                    <a:bodyPr/>
                    <a:lstStyle/>
                    <a:p>
                      <a:r>
                        <a:rPr lang="en-US" sz="1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78027">
                <a:tc>
                  <a:txBody>
                    <a:bodyPr/>
                    <a:lstStyle/>
                    <a:p>
                      <a:r>
                        <a:rPr lang="en-US" sz="1000" dirty="0"/>
                        <a:t>2.8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78027">
                <a:tc>
                  <a:txBody>
                    <a:bodyPr/>
                    <a:lstStyle/>
                    <a:p>
                      <a:r>
                        <a:rPr lang="en-US" sz="1000" dirty="0"/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2.2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78027">
                <a:tc>
                  <a:txBody>
                    <a:bodyPr/>
                    <a:lstStyle/>
                    <a:p>
                      <a:r>
                        <a:rPr lang="en-US" sz="10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78027">
                <a:tc>
                  <a:txBody>
                    <a:bodyPr/>
                    <a:lstStyle/>
                    <a:p>
                      <a:r>
                        <a:rPr lang="en-US" sz="1000" dirty="0"/>
                        <a:t>6.8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78027">
                <a:tc>
                  <a:txBody>
                    <a:bodyPr/>
                    <a:lstStyle/>
                    <a:p>
                      <a:r>
                        <a:rPr lang="en-US" sz="1000" dirty="0"/>
                        <a:t>7.1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6.7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78027">
                <a:tc>
                  <a:txBody>
                    <a:bodyPr/>
                    <a:lstStyle/>
                    <a:p>
                      <a:r>
                        <a:rPr lang="en-US" sz="1000" dirty="0"/>
                        <a:t>7.1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78027">
                <a:tc>
                  <a:txBody>
                    <a:bodyPr/>
                    <a:lstStyle/>
                    <a:p>
                      <a:r>
                        <a:rPr lang="en-US" sz="10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6.5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0696146"/>
              </p:ext>
            </p:extLst>
          </p:nvPr>
        </p:nvGraphicFramePr>
        <p:xfrm>
          <a:off x="7103076" y="4355757"/>
          <a:ext cx="2945484" cy="25022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274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7274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278027">
                <a:tc>
                  <a:txBody>
                    <a:bodyPr/>
                    <a:lstStyle/>
                    <a:p>
                      <a:r>
                        <a:rPr lang="en-US" sz="1000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X2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78027">
                <a:tc>
                  <a:txBody>
                    <a:bodyPr/>
                    <a:lstStyle/>
                    <a:p>
                      <a:r>
                        <a:rPr lang="en-US" sz="1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78027">
                <a:tc>
                  <a:txBody>
                    <a:bodyPr/>
                    <a:lstStyle/>
                    <a:p>
                      <a:r>
                        <a:rPr lang="en-US" sz="1000" dirty="0"/>
                        <a:t>2.8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78027">
                <a:tc>
                  <a:txBody>
                    <a:bodyPr/>
                    <a:lstStyle/>
                    <a:p>
                      <a:r>
                        <a:rPr lang="en-US" sz="1000" dirty="0"/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2.2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78027">
                <a:tc>
                  <a:txBody>
                    <a:bodyPr/>
                    <a:lstStyle/>
                    <a:p>
                      <a:r>
                        <a:rPr lang="en-US" sz="10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78027">
                <a:tc>
                  <a:txBody>
                    <a:bodyPr/>
                    <a:lstStyle/>
                    <a:p>
                      <a:r>
                        <a:rPr lang="en-US" sz="1000" dirty="0"/>
                        <a:t>6.8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78027">
                <a:tc>
                  <a:txBody>
                    <a:bodyPr/>
                    <a:lstStyle/>
                    <a:p>
                      <a:r>
                        <a:rPr lang="en-US" sz="1000" dirty="0"/>
                        <a:t>7.1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6.7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78027">
                <a:tc>
                  <a:txBody>
                    <a:bodyPr/>
                    <a:lstStyle/>
                    <a:p>
                      <a:r>
                        <a:rPr lang="en-US" sz="1000" dirty="0"/>
                        <a:t>7.1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78027">
                <a:tc>
                  <a:txBody>
                    <a:bodyPr/>
                    <a:lstStyle/>
                    <a:p>
                      <a:r>
                        <a:rPr lang="en-US" sz="10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6.5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1378992" y="3914687"/>
            <a:ext cx="2966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What does </a:t>
            </a:r>
            <a:r>
              <a:rPr lang="en-US" dirty="0"/>
              <a:t>the data look like?</a:t>
            </a:r>
          </a:p>
        </p:txBody>
      </p:sp>
    </p:spTree>
    <p:extLst>
      <p:ext uri="{BB962C8B-B14F-4D97-AF65-F5344CB8AC3E}">
        <p14:creationId xmlns:p14="http://schemas.microsoft.com/office/powerpoint/2010/main" val="10664236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200" dirty="0"/>
              <a:t>Some techniques used:</a:t>
            </a:r>
          </a:p>
          <a:p>
            <a:endParaRPr lang="en-US" sz="2200" dirty="0"/>
          </a:p>
          <a:p>
            <a:r>
              <a:rPr lang="en-US" sz="2200" dirty="0"/>
              <a:t>logistic regression, </a:t>
            </a:r>
          </a:p>
          <a:p>
            <a:r>
              <a:rPr lang="en-US" sz="2200" dirty="0"/>
              <a:t>naive Bayes, </a:t>
            </a:r>
          </a:p>
          <a:p>
            <a:r>
              <a:rPr lang="en-US" sz="2200" dirty="0"/>
              <a:t>discriminant analysis</a:t>
            </a:r>
          </a:p>
          <a:p>
            <a:r>
              <a:rPr lang="en-US" sz="2200" dirty="0"/>
              <a:t>support vector machines, </a:t>
            </a:r>
          </a:p>
          <a:p>
            <a:r>
              <a:rPr lang="en-US" sz="2200" dirty="0"/>
              <a:t>artificial neural networks,</a:t>
            </a:r>
          </a:p>
          <a:p>
            <a:r>
              <a:rPr lang="en-US" sz="2200" dirty="0"/>
              <a:t> random forests</a:t>
            </a:r>
          </a:p>
          <a:p>
            <a:r>
              <a:rPr lang="en-US" sz="2200" dirty="0" err="1"/>
              <a:t>etc</a:t>
            </a:r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433489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37733"/>
            <a:ext cx="10131425" cy="3649133"/>
          </a:xfrm>
        </p:spPr>
        <p:txBody>
          <a:bodyPr/>
          <a:lstStyle/>
          <a:p>
            <a:r>
              <a:rPr lang="en-US" dirty="0"/>
              <a:t>Example: Email spam: </a:t>
            </a:r>
          </a:p>
          <a:p>
            <a:endParaRPr lang="en-US" dirty="0"/>
          </a:p>
          <a:p>
            <a:r>
              <a:rPr lang="en-US" dirty="0"/>
              <a:t> Goal: predict whether an email is a junk email, i.e., “spam”. </a:t>
            </a:r>
          </a:p>
          <a:p>
            <a:r>
              <a:rPr lang="en-US" dirty="0"/>
              <a:t> Raw data: text email messages. </a:t>
            </a:r>
          </a:p>
          <a:p>
            <a:r>
              <a:rPr lang="en-US" dirty="0"/>
              <a:t> Input X: relative frequencies of 50 of the most commonly occurring words and punctuation marks in the email message. </a:t>
            </a:r>
          </a:p>
          <a:p>
            <a:r>
              <a:rPr lang="en-US" dirty="0"/>
              <a:t> Training data set: 4601 email messages with email type known (supervised learning). 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0958862"/>
              </p:ext>
            </p:extLst>
          </p:nvPr>
        </p:nvGraphicFramePr>
        <p:xfrm>
          <a:off x="340625" y="4286833"/>
          <a:ext cx="10199689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2414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9402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85197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85504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001794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494271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Email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Email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Rel. </a:t>
                      </a:r>
                      <a:r>
                        <a:rPr lang="en-US" dirty="0" err="1"/>
                        <a:t>Freq</a:t>
                      </a:r>
                      <a:r>
                        <a:rPr lang="en-US" dirty="0"/>
                        <a:t>: “is”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Rel. </a:t>
                      </a:r>
                      <a:r>
                        <a:rPr lang="en-US" dirty="0" err="1"/>
                        <a:t>Freq</a:t>
                      </a:r>
                      <a:r>
                        <a:rPr lang="en-US" dirty="0"/>
                        <a:t>: “need”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Rel. </a:t>
                      </a:r>
                      <a:r>
                        <a:rPr lang="en-US" dirty="0" err="1"/>
                        <a:t>Freq</a:t>
                      </a:r>
                      <a:r>
                        <a:rPr lang="en-US" dirty="0"/>
                        <a:t>: “have”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Rel. </a:t>
                      </a:r>
                      <a:r>
                        <a:rPr lang="en-US" dirty="0" err="1"/>
                        <a:t>Freq</a:t>
                      </a:r>
                      <a:r>
                        <a:rPr lang="en-US" dirty="0"/>
                        <a:t>: “.”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dirty="0"/>
                        <a:t>…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Email</a:t>
                      </a:r>
                      <a:r>
                        <a:rPr lang="en-US" baseline="0" dirty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10/234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10/234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19/234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20/234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dirty="0"/>
                        <a:t>…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Email</a:t>
                      </a:r>
                      <a:r>
                        <a:rPr lang="en-US" baseline="0" dirty="0"/>
                        <a:t>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</a:t>
                      </a:r>
                      <a:r>
                        <a:rPr lang="en-US" baseline="0" dirty="0"/>
                        <a:t> Spam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22/420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1/420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14/420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21/420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dirty="0"/>
                        <a:t>…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Email</a:t>
                      </a:r>
                      <a:r>
                        <a:rPr lang="en-US" baseline="0" dirty="0"/>
                        <a:t> 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</a:t>
                      </a:r>
                      <a:r>
                        <a:rPr lang="en-US" baseline="0" dirty="0"/>
                        <a:t> Spam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3/98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0/98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4/98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5/98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dirty="0"/>
                        <a:t>…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Email</a:t>
                      </a:r>
                      <a:r>
                        <a:rPr lang="en-US" baseline="0" dirty="0"/>
                        <a:t> 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5/121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4/121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5/121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13/121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dirty="0"/>
                        <a:t>…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Email</a:t>
                      </a:r>
                      <a:r>
                        <a:rPr lang="en-US" baseline="0" dirty="0"/>
                        <a:t> 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</a:t>
                      </a:r>
                      <a:r>
                        <a:rPr lang="en-US" baseline="0" dirty="0"/>
                        <a:t> Spam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8/206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2/206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6/206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13/206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dirty="0"/>
                        <a:t>…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mr-I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dirty="0"/>
                        <a:t>…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076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4419371"/>
          </a:xfrm>
        </p:spPr>
        <p:txBody>
          <a:bodyPr>
            <a:noAutofit/>
          </a:bodyPr>
          <a:lstStyle/>
          <a:p>
            <a:r>
              <a:rPr lang="en-US" sz="2200" dirty="0"/>
              <a:t>Example: Handwritten digit recognition</a:t>
            </a:r>
          </a:p>
          <a:p>
            <a:endParaRPr lang="en-US" sz="2200" dirty="0"/>
          </a:p>
          <a:p>
            <a:r>
              <a:rPr lang="en-US" sz="2200" dirty="0"/>
              <a:t> Goal: identify single digits 0 ∼ 9 based on images. </a:t>
            </a:r>
          </a:p>
          <a:p>
            <a:r>
              <a:rPr lang="en-US" sz="2200" dirty="0"/>
              <a:t> Raw data: images that are scaled segments from five digit ZIP codes. </a:t>
            </a:r>
          </a:p>
          <a:p>
            <a:pPr lvl="1"/>
            <a:r>
              <a:rPr lang="en-US" sz="2200" dirty="0"/>
              <a:t> 16 × 16 eight-bit grayscale maps </a:t>
            </a:r>
          </a:p>
          <a:p>
            <a:pPr lvl="1"/>
            <a:r>
              <a:rPr lang="en-US" sz="2200" dirty="0"/>
              <a:t> Pixel intensities range from 0 (black) to 255 (white). </a:t>
            </a:r>
          </a:p>
          <a:p>
            <a:r>
              <a:rPr lang="en-US" sz="2200" dirty="0"/>
              <a:t> Input data/Training Dataset: Images transformed into 256 dimension vectors, or feature vectors with lower dimensions. We know in our data what number the image corresponds to.</a:t>
            </a:r>
          </a:p>
          <a:p>
            <a:endParaRPr lang="en-US" sz="2200" dirty="0"/>
          </a:p>
          <a:p>
            <a:r>
              <a:rPr lang="en-US" sz="2200" dirty="0"/>
              <a:t>Challenge: New image comes in, what is the number?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737941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4419371"/>
          </a:xfrm>
        </p:spPr>
        <p:txBody>
          <a:bodyPr>
            <a:normAutofit/>
          </a:bodyPr>
          <a:lstStyle/>
          <a:p>
            <a:r>
              <a:rPr lang="en-US" dirty="0"/>
              <a:t>Example: Handwritten digit recognition</a:t>
            </a:r>
          </a:p>
          <a:p>
            <a:endParaRPr lang="en-US" dirty="0"/>
          </a:p>
          <a:p>
            <a:r>
              <a:rPr lang="en-US" sz="1100" dirty="0"/>
              <a:t> 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698" y="2544119"/>
            <a:ext cx="5437845" cy="431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2780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2048</TotalTime>
  <Words>772</Words>
  <Application>Microsoft Macintosh PowerPoint</Application>
  <PresentationFormat>Custom</PresentationFormat>
  <Paragraphs>237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Celestial</vt:lpstr>
      <vt:lpstr>Data Science  What is Machine Learning? A quick overview of what’s to come in this Summer Data Science Program</vt:lpstr>
      <vt:lpstr>What is Machine Learning?</vt:lpstr>
      <vt:lpstr>Machine Learning</vt:lpstr>
      <vt:lpstr>Machine learning</vt:lpstr>
      <vt:lpstr>Supervised learning                 Unsupervised Learning</vt:lpstr>
      <vt:lpstr>Supervised learning</vt:lpstr>
      <vt:lpstr>Supervised Learning</vt:lpstr>
      <vt:lpstr>Supervised Learning</vt:lpstr>
      <vt:lpstr>Supervised Learning</vt:lpstr>
      <vt:lpstr>Supervised Learning</vt:lpstr>
      <vt:lpstr>Supervised Learning</vt:lpstr>
      <vt:lpstr>Supervised learning</vt:lpstr>
      <vt:lpstr>Supervised learning</vt:lpstr>
      <vt:lpstr>Supervised Learning</vt:lpstr>
      <vt:lpstr>Supervised Learning</vt:lpstr>
      <vt:lpstr>Supervised learning</vt:lpstr>
      <vt:lpstr>Unsupervised Learning</vt:lpstr>
      <vt:lpstr>Unsupervised Learning</vt:lpstr>
      <vt:lpstr>Unsupervised Learning</vt:lpstr>
      <vt:lpstr>Unsupervised Learning</vt:lpstr>
      <vt:lpstr>Unsupervised Learning</vt:lpstr>
      <vt:lpstr>Unsupervised Learning</vt:lpstr>
      <vt:lpstr>Some interesting videos</vt:lpstr>
      <vt:lpstr>Homework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</dc:title>
  <dc:creator>adriano.zambom@gmail.com</dc:creator>
  <cp:lastModifiedBy>Monique Bastidas</cp:lastModifiedBy>
  <cp:revision>111</cp:revision>
  <dcterms:created xsi:type="dcterms:W3CDTF">2018-06-27T22:37:14Z</dcterms:created>
  <dcterms:modified xsi:type="dcterms:W3CDTF">2019-05-20T03:01:33Z</dcterms:modified>
</cp:coreProperties>
</file>

<file path=docProps/thumbnail.jpeg>
</file>